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01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VIVOVAC PTY LTD · HYDROGIEN GROUP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Opal Black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557784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Silicon for speed. A protonic layer for long-term learning. A register an examiner has already tested.</a:t>
            </a:r>
          </a:p>
        </p:txBody>
      </p:sp>
      <p:pic>
        <p:nvPicPr>
          <p:cNvPr id="9" name="Picture 8" descr="hero-pai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148840"/>
            <a:ext cx="5120640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59893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D786E"/>
                </a:solidFill>
                <a:latin typeface="Calibri"/>
              </a:rPr>
              <a:t>The two machines.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10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03 · WHAT STAYS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We do not replace silicon.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557784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We stop asking it to do the slow job. Fast digital work stays on the chip the world already knows how to buy.</a:t>
            </a:r>
          </a:p>
        </p:txBody>
      </p:sp>
      <p:pic>
        <p:nvPicPr>
          <p:cNvPr id="9" name="Picture 8" descr="plate-proton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148840"/>
            <a:ext cx="5120640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59893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D786E"/>
                </a:solidFill>
                <a:latin typeface="Calibri"/>
              </a:rPr>
              <a:t>Physics on the oxide. Nerves on silicon.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11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04 · THE SECOND LAYER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Memory and processing in the same thin oxide.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557784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Grown from aluminium and water on an ordinary anodising line — not a ten-to-twenty-billion-dollar fab.</a:t>
            </a: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Onen et al., Science 2022, showed protonic analogue weights next to CMOS. Their device. Not our film.</a:t>
            </a:r>
          </a:p>
        </p:txBody>
      </p:sp>
      <p:pic>
        <p:nvPicPr>
          <p:cNvPr id="9" name="Picture 8" descr="plate-protonic-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148840"/>
            <a:ext cx="5120640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59893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D786E"/>
                </a:solidFill>
                <a:latin typeface="Calibri"/>
              </a:rPr>
              <a:t>Compute and storage live here. Not on the sensing plate.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12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05 · ALREADY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The pieces exist. The system does not, yet.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2386584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Already shown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807208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Anodising is industrial. Protons move in that oxide at room temperature. MIT showed protonic analogue weights next to silicon in 2022.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81344" y="2240280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45936" y="2386584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Our job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45936" y="2807208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Put those pieces in one system. That combined system is Opal Black. IN-DEVELOPMENT.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13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06 · MATERIAL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Ordinary anodising. No vacuum. No fab.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557784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Porous anodic alumina, 5–25 µm, on ordinary aluminium. Moisture and ions move in the pores. We read electrically. We do not claim a lifetime, a self-heal, a display, or a stored bit that has been measured.</a:t>
            </a:r>
          </a:p>
        </p:txBody>
      </p:sp>
      <p:pic>
        <p:nvPicPr>
          <p:cNvPr id="9" name="Picture 8" descr="oxide-mac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148840"/>
            <a:ext cx="5120640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59893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D786E"/>
                </a:solidFill>
                <a:latin typeface="Calibri"/>
              </a:rPr>
              <a:t>The material, not a product shot.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14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08 · HYBRID DOCTRINE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Protons as physics. Silicon as nerves.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557784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Ion Torrent CMOS is the solved fab problem for a proton-to-silicon seam.</a:t>
            </a: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When readers get faster, the film gets more valuable, not less. We are not in the data-centre chip race.</a:t>
            </a:r>
          </a:p>
        </p:txBody>
      </p:sp>
      <p:pic>
        <p:nvPicPr>
          <p:cNvPr id="9" name="Picture 8" descr="plate-sheet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148840"/>
            <a:ext cx="5120640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59893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D786E"/>
                </a:solidFill>
                <a:latin typeface="Calibri"/>
              </a:rPr>
              <a:t>Readout, classification, silicon seam.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15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VS. CHIPS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That chip makes the data centre faster. We are not in the data centre.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8640" y="2240280"/>
          <a:ext cx="1106424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6060"/>
                <a:gridCol w="2766060"/>
                <a:gridCol w="2766060"/>
                <a:gridCol w="2766060"/>
              </a:tblGrid>
              <a:tr h="685800">
                <a:tc>
                  <a:txBody>
                    <a:bodyPr/>
                    <a:lstStyle/>
                    <a:p/>
                  </a:txBody>
                  <a:tcPr>
                    <a:solidFill>
                      <a:srgbClr val="1015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Silicon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Photonic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Protonic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Job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Fast digital maths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Fast interconnect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Slow, cheap, long-term learning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Fab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Leading-edge wafer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Photonic line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Anodising line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Environment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Dry, cooled racks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Packaged, aligned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Open film. Room temperature.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Location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Data centre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Data centre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Beside the chip, or on a surface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Posture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Kept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 faster reader helps us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IN-DEVELOPMENT. Not measured here.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16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EVIDENCE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A tag on every claim.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2386584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ESTABLISHED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807208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Other people’s published work.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03776" y="2240280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68368" y="2386584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FILED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68368" y="2807208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On the register. Not granted.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58912" y="2240280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3504" y="2386584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SEARCHED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3504" y="2807208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An examiner’s written opinion.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4133088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13232" y="4279392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MODELLED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" y="4700016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Computed. Not measured.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03776" y="4133088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468368" y="4279392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IN-DEVELOPMENT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68368" y="4700016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Intended. Not built.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058912" y="4133088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223504" y="4279392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OPEN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3504" y="4700016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No document found. Not a grant.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17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SENSING · VIVOVAC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A coating that reports. Not a probe.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557784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Open anodic film. Moisture and salt move protons. We read impedance shape.</a:t>
            </a: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If a customer needs a number stored for a year, we cannot help and say so before they ask.</a:t>
            </a:r>
          </a:p>
        </p:txBody>
      </p:sp>
      <p:pic>
        <p:nvPicPr>
          <p:cNvPr id="9" name="Picture 8" descr="plate-sens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148840"/>
            <a:ext cx="5120640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59893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D786E"/>
                </a:solidFill>
                <a:latin typeface="Calibri"/>
              </a:rPr>
              <a:t>Storage is never on this plate.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18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07 · THE FENCE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Most of the sentence is anticipated. One element is open.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8640" y="2240280"/>
          <a:ext cx="1106424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8080"/>
                <a:gridCol w="3688080"/>
                <a:gridCol w="3688080"/>
              </a:tblGrid>
              <a:tr h="587828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Element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Closest art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Status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</a:tr>
              <a:tr h="587828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(a) Two mechanisms in porous AAO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Khanna &amp; Nahar 1984–1998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ANTICIPATED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87828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(b) Separation in one spectrum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Jamnik &amp; Maier 1999; DRT — not AAO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ADJACENT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87828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(c) H/D on anodic alumina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None on AAO. Method: Nowick 1997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OPEN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87828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(d) Bake/reload + DC bias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US 6,705,152; US 6,946,197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ANTICIPATED / ADJACENT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87828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(e) Classifier on normalised EIS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Schaeffer et al. JES 2023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ANTICIPATED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87832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(f) Full stack, open film, no vacuum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No single document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OPEN combination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19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THE ONLY PERMITTED ‘FIRST’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First isotopic resolution on this film. After data. That sentence only.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286000"/>
            <a:ext cx="1097280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Permitted: first isotopic (H₂O/D₂O) resolution of two co-located mechanisms within one impedance signature of an open anodic-alumina film on an anodising-line substrate.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Not permitted: first two-state coating. First to separate two mechanisms. First to classify EIS with ML. Nobody has attempted this.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02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READ FIRST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Conceptual. Not an offer of securities.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286000"/>
            <a:ext cx="1097280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Published by VivoVac Pty Ltd (ACN 652 414 376). Conceptual. Not an offer of securities. No AFSL.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Filed is not granted. Modelled is not measured. The examiner’s opinion is a written opinion, not a patent.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All IP exclusively vested in the HydroGien / VivoVac group.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20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LAB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Four experiments. None run.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2386584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E1 Species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807208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Lot H / Lot D. EIS, infrared, depth. Pass: they move together. Fail: we may not say hydrogen.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81344" y="2240280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45936" y="2386584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E2 Two mechanisms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45936" y="2807208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Restated. Nothing is stored. Pass: one relaxation ≈ 1 and one ≈ 1.4–2.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4133088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3232" y="4279392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E3 Class-hold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" y="4700016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Cannot be drafted until the pass sentence is signed. Shape, not ohms.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81344" y="4133088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45936" y="4279392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E4 Flag-rate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45936" y="4700016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12 coupons. Pass: nuisance flag &lt; 9% at R = 10.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21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READOUT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Read shape, not size.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557784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Per-spectrum normalisation. Half-fall frequency, phase peak, characteristic time constant. Raw |Z| does not survive ageing.</a:t>
            </a: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Sweep 100 Hz–100 kHz. Sub-100 Hz is physically unreliable on a responsive film.</a:t>
            </a:r>
          </a:p>
        </p:txBody>
      </p:sp>
      <p:pic>
        <p:nvPicPr>
          <p:cNvPr id="9" name="Picture 8" descr="plate-sheet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148840"/>
            <a:ext cx="5120640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59893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D786E"/>
                </a:solidFill>
                <a:latin typeface="Calibri"/>
              </a:rPr>
              <a:t>What others found, in time order.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22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FOUNDATION PLACES · NOT A SECURITY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Industry funds the experiments for first look, not equity.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2386584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Observer · A$250k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807208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Sight. No field lock.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03776" y="2240280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68368" y="2386584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Programme Partner · A$650k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68368" y="2807208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First look + non-exclusive field option.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58912" y="2240280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3504" y="2386584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Founding Partner · A$1.2m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3504" y="2807208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Exclusive option in one Named Field.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23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NAMED FIELDS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Anodisers first. Not Woodside first.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2386584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A · Onshore process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807208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CUI beachhead. Not Place 1 at a major.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81344" y="2240280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45936" y="2386584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B · Marine / offshore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45936" y="2807208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Aluminium hull. Class-society JIP wrapper.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4133088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3232" y="4279392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C · Architectural envelope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" y="4700016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The anodiser already runs the bath. Fastest coupon.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81344" y="4133088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45936" y="4279392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D · Aerospace structure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45936" y="4700016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Lighthouse. Never Place 1.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24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FIRST FIVE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People who already run the bath or sell the inspection.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286000"/>
            <a:ext cx="1097280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1. Universal Anodisers or DECO Industrial.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2. ALS integrity or IRISNDT technical.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3. Austal or Incat materials.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4. One mid-tier process innovation lead already warm from the hydrogen map.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5. One class-society coatings manager, information only.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Do not call first: BHP, Rio Tinto, Fortescue, Woodside, Santos, Emerson/Permasense, CorrosionRADAR, Boeing, Airbus.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25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GALVANOXIDE · SEARCHED · THREE PCTS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Twenty-five of twenty-six. The examiner agreed.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557784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ISA/AU on PCT/AU2026/050399: 25 of 26 claims novel and inventive. That is a written opinion. It is the best independent test the family has had.</a:t>
            </a: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Three PCT families converted so far. One complete Australian standard — 2026203108 — takes priority from 24 April 2025. Storage tests do not travel with the sensing pitch.</a:t>
            </a:r>
          </a:p>
        </p:txBody>
      </p:sp>
      <p:pic>
        <p:nvPicPr>
          <p:cNvPr id="9" name="Picture 8" descr="plate-hydrog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148840"/>
            <a:ext cx="5120640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59893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D786E"/>
                </a:solidFill>
                <a:latin typeface="Calibri"/>
              </a:rPr>
              <a:t>What others found. What the examiner wrote.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26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PROTONGATE DNA · FTO-GATED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The coating is the fingerprint.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557784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PFAS-free routes. Authentication gated on CHES 2006. Identity, marine, applicator licence.</a:t>
            </a: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No external PUF sentence until FTO is done.</a:t>
            </a:r>
          </a:p>
        </p:txBody>
      </p:sp>
      <p:pic>
        <p:nvPicPr>
          <p:cNvPr id="9" name="Picture 8" descr="plate-coa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148840"/>
            <a:ext cx="5120640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59893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D786E"/>
                </a:solidFill>
                <a:latin typeface="Calibri"/>
              </a:rPr>
              <a:t>Coating map.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27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PHOENIX · CONVERT 20 OCT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Rare-earth-free drive. Convert or sell as filed.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557784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Actuator cores stay off this deck until 17 September 2026. Prior art is in full. Invention cores are withheld.</a:t>
            </a:r>
          </a:p>
        </p:txBody>
      </p:sp>
      <p:pic>
        <p:nvPicPr>
          <p:cNvPr id="9" name="Picture 8" descr="plate-driv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148840"/>
            <a:ext cx="5120640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59893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D786E"/>
                </a:solidFill>
                <a:latin typeface="Calibri"/>
              </a:rPr>
              <a:t>Phoenix Motor / AITHERIA.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28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09 · SHARED OXIDE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They share an oxide. They do not share a product.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557784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Opal Black is the compute reading. It is not the hydrogen reading and it is not the coatings-as-identity reading.</a:t>
            </a:r>
          </a:p>
        </p:txBody>
      </p:sp>
      <p:pic>
        <p:nvPicPr>
          <p:cNvPr id="9" name="Picture 8" descr="plate-chemist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148840"/>
            <a:ext cx="5120640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59893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D786E"/>
                </a:solidFill>
                <a:latin typeface="Calibri"/>
              </a:rPr>
              <a:t>Shared chemistry. Separate claims. Separate rooms.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29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ENTITY MAP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The note and the sponsorship are different things.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8640" y="2240280"/>
          <a:ext cx="1106424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8080"/>
                <a:gridCol w="3688080"/>
                <a:gridCol w="3688080"/>
              </a:tblGrid>
              <a:tr h="51435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Entity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ACN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Holds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HydroGien Group Limited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697 565 610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Note issuer. Capital-raise vehicle.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HydroGien Pty Ltd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689 125 871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Operating / IP.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VivoVac Pty Ltd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652 414 376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OPALBLACK. GALVANOXIDE chemistry. Places.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GreyCorp AI Pty Ltd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OPALBLACK brand. OzBrite LLM.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8Invent Pty Ltd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The method. Not sold.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PROTONGATE DNA Pty Ltd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Coatings holdco. Background IP.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Regen Factor Pty Ltd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Medical. Out of scope.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03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THE 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Nearly thirty months. One oxide chemistry. Then the register.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286000"/>
            <a:ext cx="1097280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The programme has been running for nearly thirty months. The Australian extract starts 24 April 2025.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137 applications in this extract. 132 still live. One complete standard. Three PCT families so far.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All IP exclusively vested in the HydroGien / VivoVac group.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30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CONVERTIBLE NOTE · NOT AN OFFER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Twelve million, before the data.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8640" y="2240280"/>
          <a:ext cx="1106424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2120"/>
                <a:gridCol w="5532120"/>
              </a:tblGrid>
              <a:tr h="45720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Term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10151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Size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US$1 million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Cap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US$12M post-money on first US$500k; US$15M on balance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Step-up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US accredited at 506(c) minimum, or executed sponsorship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Discount / coupon / maturity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20% / 8% simple / 24 months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Qualified financing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≥ US$2 million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Law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NSW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US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Reg D 506(c); Form D in 15 days; flip covenant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AU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s708(8); s708(1) 20 / A$2M; no hawking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31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COMMERCIAL TENSION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Build-to-sell and licence-first are both live.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2386584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Build-to-sell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807208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Filed + searched + one independent measurement. The seller pays for the cheap evidence. The buyer takes the expensive evidence. 8Invent is not sold.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81344" y="2240280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45936" y="2386584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Licence-first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45936" y="2807208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Field-of-use options on Named Fields. GALVANOXIDE is the exception the sell-plan names as a sale.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85216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200" b="0">
                <a:solidFill>
                  <a:srgbClr val="B7B0A3"/>
                </a:solidFill>
                <a:latin typeface="Calibri"/>
              </a:rPr>
              <a:t>Counsel has not closed which one the note discloses. Forcing function: ~120 provisionals convert March–April 2027.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32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8INVENT · NEARLY 30 MONTHS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Invent. File. Search. Measure once. Transfer. Repeat.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286000"/>
            <a:ext cx="1097280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Nearly thirty months of programme. Sixteen months of filings. March and April 2026 were the engine: 121 applications in two months.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1. Research, then file on the gap.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2. Let an examiner test it — one family already has.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3. Put each question to the right laboratory. Keep what it returns.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4. Let industry fund the experiments for first look, not equity.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5. License by field at first measurement, or sell the one the plan sells.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6. Repeat. The method is not sold.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33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HARD DATES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The next conversions are on the calendar.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8640" y="2240280"/>
          <a:ext cx="1106424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2120"/>
                <a:gridCol w="5532120"/>
              </a:tblGrid>
              <a:tr h="41148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Date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Item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15 Sep 2026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ANSTO 2027-1 merit round closes 11:59 pm AEST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17 Sep 2026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Actuator map may be spoken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23 Sep 2026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Article 19 window, PCT/AU2026/050399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30 Sep 2026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AU 2025904522 — wire / consumable hydrogen — conversion wall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20 Oct 2026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AU 2025904947 — Phoenix Motor — conversion wall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29 Oct 2026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AU 2025905144 conversion wall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26 Nov 2026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AU 2025905804 conversion wall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Mar–Apr 2027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The March–April 2026 cluster comes due — 121 filings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1 Aug 2027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AU 2026906752 OPALBLACK intercalation — PCT deadline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34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WHAT DECIDES THE NEXT FOUR WEEKS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No document substitutes for these.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2386584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1 · Counsel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807208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Reg D and M&amp;A. Every deed, note, and Article 19 depends on it.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03776" y="2240280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68368" y="2386584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2 · Title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68368" y="2807208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HG-PCT-002 corrective assignment. Gates the option-deed warranty.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58912" y="2240280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3504" y="2386584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3 · E3 sentence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3504" y="2807208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The class-hold protocol cannot be written without it.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4133088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13232" y="4279392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4 · Live site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" y="4700016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Clothing, health, and pre-retraction novelty still gate outreach.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03776" y="4133088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468368" y="4279392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5 · CHES 2006 FTO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68368" y="4700016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Before any external PUF sentence.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058912" y="4133088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223504" y="4279392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6 · Espacenet / Derwent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3504" y="4700016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JP/CN not cleared. Before any ‘first’ goes external.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35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WHITE SPACE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Two of seven survive. File chemistry. Do not build a plant.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8640" y="2240280"/>
          <a:ext cx="1106424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8080"/>
                <a:gridCol w="3688080"/>
                <a:gridCol w="3688080"/>
              </a:tblGrid>
              <a:tr h="51435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#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Candidate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Verdict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MIXE / negative-muon elemental analysis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FAIL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14 MeV neutrons / fusion materials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FAIL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Li-6 / Li-7 via metal-oxide ion transport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SURVIVES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Tritium permeation-barrier oxide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SURVIVES narrow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Muography beyond current markets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FAIL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Muon tomography + MIXE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FAIL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HB11 / p-¹¹B Australian fusion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Not an IP opportunity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36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11 · AUSTRALIA FIRST. WORLD OPEN.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Secure Australia’s AI. Let anyone join it.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557784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Bauxite, aluminium, water, and anodising capacity already exist here. The company is Australian. Access is not a nationality test.</a:t>
            </a:r>
          </a:p>
        </p:txBody>
      </p:sp>
      <p:pic>
        <p:nvPicPr>
          <p:cNvPr id="9" name="Picture 8" descr="australia-n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148840"/>
            <a:ext cx="5120640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59893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D786E"/>
                </a:solidFill>
                <a:latin typeface="Calibri"/>
              </a:rPr>
              <a:t>Infrastructure first. Access open.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37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12 · THREE CUTS, NOT A BADGE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Fewer chips. Less electricity. Less water.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2386584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Fewer chips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807208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Long-term learning leaves the GPU queue.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03776" y="2240280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68368" y="2386584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Less electricity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68368" y="2807208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Intention, not a measured saving.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58912" y="2240280"/>
            <a:ext cx="3553968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3504" y="2386584"/>
            <a:ext cx="3279648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Less water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3504" y="2807208"/>
            <a:ext cx="327964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Most data-centre water is used making the electricity.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38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13 · NOT YET MEASURED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What this is not.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286000"/>
            <a:ext cx="1097280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Not a finished commercial AI product.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Not a measured energy or water saving.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Not a granted patent portfolio.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Not a replacement for silicon.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Not medical, clothing-on-body, space, or a TGA health claim.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Not storage on the sensing programme.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Nothing here has been measured on our film by an independent laboratory.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39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14 · ACCESS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Join Opal Black from anywhere.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286000"/>
            <a:ext cx="1097280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Leave a name. When access opens, we write. No nationality test. This is a waitlist. It is not an offer of securities.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04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IP AUSTRALIA EXTRACT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The estate, as filed.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86000"/>
            <a:ext cx="3553968" cy="310896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9808" y="2468880"/>
            <a:ext cx="318820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137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3566160"/>
            <a:ext cx="3188208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B7B0A3"/>
                </a:solidFill>
                <a:latin typeface="Calibri"/>
              </a:rPr>
              <a:t>Australian applications in this extract. First filing 24 April 2025.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03776" y="2286000"/>
            <a:ext cx="3553968" cy="310896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04944" y="2468880"/>
            <a:ext cx="318820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132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04944" y="3566160"/>
            <a:ext cx="3188208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B7B0A3"/>
                </a:solidFill>
                <a:latin typeface="Calibri"/>
              </a:rPr>
              <a:t>still live. Five early provisionals lapsed; the hydrogen complete took the 24 April 2025 priority.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58912" y="2286000"/>
            <a:ext cx="3553968" cy="310896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60080" y="2468880"/>
            <a:ext cx="318820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121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60080" y="3566160"/>
            <a:ext cx="3188208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B7B0A3"/>
                </a:solidFill>
                <a:latin typeface="Calibri"/>
              </a:rPr>
              <a:t>filed in March–April 2026. That is the engine, not a spike.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57784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200" b="0">
                <a:solidFill>
                  <a:srgbClr val="B7B0A3"/>
                </a:solidFill>
                <a:latin typeface="Calibri"/>
              </a:rPr>
              <a:t>Filed is not granted. This is the work on paper.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40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CLOSE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Thirty months in. The examiner has already found the gap.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94560"/>
            <a:ext cx="557784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VivoVac Pty Ltd · ACN 652 414 376 · Australia</a:t>
            </a: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Claire Ironside, Commercial Liaison · invest@hydrogien.com.au</a:t>
            </a:r>
          </a:p>
          <a:p>
            <a:pPr>
              <a:spcAft>
                <a:spcPts val="800"/>
              </a:spcAft>
            </a:pPr>
            <a:r>
              <a:rPr sz="1600" b="0">
                <a:solidFill>
                  <a:srgbClr val="B7B0A3"/>
                </a:solidFill>
                <a:latin typeface="Calibri"/>
              </a:rPr>
              <a:t>Conceptual. Not an offer of securities. Filed is not granted.</a:t>
            </a:r>
          </a:p>
        </p:txBody>
      </p:sp>
      <p:pic>
        <p:nvPicPr>
          <p:cNvPr id="9" name="Picture 8" descr="oxide-mac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148840"/>
            <a:ext cx="5120640" cy="3794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0800" y="59893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D786E"/>
                </a:solidFill>
                <a:latin typeface="Calibri"/>
              </a:rPr>
              <a:t>The film. Not a result.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05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ISA/AU · PCT/AU2026/050399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An examiner has already written the sentence.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86000"/>
            <a:ext cx="3553968" cy="310896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9808" y="2468880"/>
            <a:ext cx="318820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25 / 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3566160"/>
            <a:ext cx="3188208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B7B0A3"/>
                </a:solidFill>
                <a:latin typeface="Calibri"/>
              </a:rPr>
              <a:t>claims novel and inventive. Written opinion. Not a grant.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03776" y="2286000"/>
            <a:ext cx="3553968" cy="310896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04944" y="2468880"/>
            <a:ext cx="318820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3 PCTs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04944" y="3566160"/>
            <a:ext cx="3188208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B7B0A3"/>
                </a:solidFill>
                <a:latin typeface="Calibri"/>
              </a:rPr>
              <a:t>converted so far. This is the first family an examiner has fully searched.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58912" y="2286000"/>
            <a:ext cx="3553968" cy="310896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60080" y="2468880"/>
            <a:ext cx="318820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2026203108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60080" y="3566160"/>
            <a:ext cx="3188208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B7B0A3"/>
                </a:solidFill>
                <a:latin typeface="Calibri"/>
              </a:rPr>
              <a:t>Complete Australian standard. Priority 24 April 2025. Water-metal hydrogen generation.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06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FILING CADENCE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The register has a rhythm.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8640" y="2240280"/>
          <a:ext cx="1106424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2120"/>
                <a:gridCol w="5532120"/>
              </a:tblGrid>
              <a:tr h="51435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Month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7D786E"/>
                          </a:solidFill>
                          <a:latin typeface="Calibri"/>
                        </a:rPr>
                        <a:t>Applications in this extract</a:t>
                      </a:r>
                    </a:p>
                  </a:txBody>
                  <a:tcPr>
                    <a:solidFill>
                      <a:srgbClr val="10151A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Apr 2025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3 — first filings. The hydrogen complete later takes this priority.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Aug–Nov 2025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6 — wire, Phoenix, early method.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Feb 2026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Mar 2026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Apr 2026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77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May 2026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4 — including the OPALBLACK omnibus and the intercalation architecture.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ECE7DC"/>
                          </a:solidFill>
                          <a:latin typeface="Calibri"/>
                        </a:rPr>
                        <a:t>Aug 2026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>
                          <a:solidFill>
                            <a:srgbClr val="B7B0A3"/>
                          </a:solidFill>
                          <a:latin typeface="Calibri"/>
                        </a:rPr>
                        <a:t>1 — AU 2026906752, ion-intercalation-depth mode selector.</a:t>
                      </a:r>
                    </a:p>
                  </a:txBody>
                  <a:tcPr>
                    <a:solidFill>
                      <a:srgbClr val="07090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07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HOW THE REGISTER READS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One chemistry. Several platforms.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40280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2386584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Hydrogen / GALVANOXIDE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807208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The searched family. Fuel made where it is used. The complete and the PCTs sit here.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81344" y="2240280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45936" y="2386584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Protonic / OPALBLACK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45936" y="2807208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Compute and sensing on the same oxide. Storage stays in HOLD-05 until a counterparty funds the cell.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4133088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3232" y="4279392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Coatings / PROTONGATE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" y="4700016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Identity and PFAS-free routes. Authentication stays FTO-gated.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81344" y="4133088"/>
            <a:ext cx="5431536" cy="169164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45936" y="4279392"/>
            <a:ext cx="51572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ECE7DC"/>
                </a:solidFill>
                <a:latin typeface="Georgia"/>
              </a:rPr>
              <a:t>Drive / Phoenix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45936" y="4700016"/>
            <a:ext cx="515721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B7B0A3"/>
                </a:solidFill>
                <a:latin typeface="Calibri"/>
              </a:rPr>
              <a:t>Rare-earth-free machine. Convert 20 October 2026.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08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01 · THESIS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Two chips at once.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286000"/>
            <a:ext cx="1097280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Silicon for fast maths. A protonic layer for cheap, long-term learning.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Same intelligence. Less electricity. Less water. Fewer scarce processors.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B7B0A3"/>
                </a:solidFill>
                <a:latin typeface="Calibri"/>
              </a:rPr>
              <a:t>The parts exist in other laboratories. The combined system has not been measured on our film.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BE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1168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1">
                <a:solidFill>
                  <a:srgbClr val="8EE0D0"/>
                </a:solidFill>
                <a:latin typeface="Calibri"/>
              </a:rPr>
              <a:t>OPAL BLACK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201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7D786E"/>
                </a:solidFill>
                <a:latin typeface="Calibri"/>
              </a:rPr>
              <a:t>09 /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8EE0D0"/>
                </a:solidFill>
                <a:latin typeface="Calibri"/>
              </a:rPr>
              <a:t>02 · THE LOAD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68680"/>
            <a:ext cx="110642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ECE7DC"/>
                </a:solidFill>
                <a:latin typeface="Georgia"/>
              </a:rPr>
              <a:t>AI is growing faster than the machines we put it 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86000"/>
            <a:ext cx="3553968" cy="310896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9808" y="2468880"/>
            <a:ext cx="318820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Millions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3566160"/>
            <a:ext cx="3188208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B7B0A3"/>
                </a:solidFill>
                <a:latin typeface="Calibri"/>
              </a:rPr>
              <a:t>of AI processors. Factory, packaging, and special memory must line up.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03776" y="2286000"/>
            <a:ext cx="3553968" cy="310896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04944" y="2468880"/>
            <a:ext cx="318820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945 TWh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04944" y="3566160"/>
            <a:ext cx="3188208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B7B0A3"/>
                </a:solidFill>
                <a:latin typeface="Calibri"/>
              </a:rPr>
              <a:t>IEA base case for data-centre electricity by 2030. About Japan’s whole grid.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58912" y="2286000"/>
            <a:ext cx="3553968" cy="3108960"/>
          </a:xfrm>
          <a:prstGeom prst="rect">
            <a:avLst/>
          </a:prstGeom>
          <a:solidFill>
            <a:srgbClr val="1015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60080" y="2468880"/>
            <a:ext cx="3188208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ECE7DC"/>
                </a:solidFill>
                <a:latin typeface="Georgia"/>
              </a:rPr>
              <a:t>9.3 tn 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60080" y="3566160"/>
            <a:ext cx="3188208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B7B0A3"/>
                </a:solidFill>
                <a:latin typeface="Calibri"/>
              </a:rPr>
              <a:t>UN figure for water tied to that electricity. Most of it is used making the power.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57784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200" b="0">
                <a:solidFill>
                  <a:srgbClr val="B7B0A3"/>
                </a:solidFill>
                <a:latin typeface="Calibri"/>
              </a:rPr>
              <a:t>Sources: IEA; UNU-INWEH 2026. Not Opal Black measurements.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